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3"/>
  </p:notesMasterIdLst>
  <p:sldIdLst>
    <p:sldId id="256" r:id="rId2"/>
    <p:sldId id="257" r:id="rId3"/>
    <p:sldId id="259" r:id="rId4"/>
    <p:sldId id="258" r:id="rId5"/>
    <p:sldId id="260" r:id="rId6"/>
    <p:sldId id="263" r:id="rId7"/>
    <p:sldId id="264" r:id="rId8"/>
    <p:sldId id="262" r:id="rId9"/>
    <p:sldId id="266" r:id="rId10"/>
    <p:sldId id="267"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97" autoAdjust="0"/>
    <p:restoredTop sz="94660"/>
  </p:normalViewPr>
  <p:slideViewPr>
    <p:cSldViewPr>
      <p:cViewPr varScale="1">
        <p:scale>
          <a:sx n="69" d="100"/>
          <a:sy n="69" d="100"/>
        </p:scale>
        <p:origin x="-13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45D1CB-9542-46B5-B083-C1E0E17B5508}" type="datetimeFigureOut">
              <a:rPr lang="en-US" smtClean="0"/>
              <a:pPr/>
              <a:t>6/27/2013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0CDDC5-0E87-4015-844A-17EFE3A741AC}" type="slidenum">
              <a:rPr lang="en-US" smtClean="0"/>
              <a:pPr/>
              <a:t>‹#›</a:t>
            </a:fld>
            <a:endParaRPr lang="en-US"/>
          </a:p>
        </p:txBody>
      </p:sp>
    </p:spTree>
    <p:extLst>
      <p:ext uri="{BB962C8B-B14F-4D97-AF65-F5344CB8AC3E}">
        <p14:creationId xmlns:p14="http://schemas.microsoft.com/office/powerpoint/2010/main" val="2829591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C0CDDC5-0E87-4015-844A-17EFE3A741A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79A23A7-DA5C-4206-BD7B-7224F1DA1214}" type="datetimeFigureOut">
              <a:rPr lang="en-US" smtClean="0"/>
              <a:pPr/>
              <a:t>6/27/2013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6FAD699-A982-4369-90F0-D83A003BCA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23A7-DA5C-4206-BD7B-7224F1DA1214}" type="datetimeFigureOut">
              <a:rPr lang="en-US" smtClean="0"/>
              <a:pPr/>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23A7-DA5C-4206-BD7B-7224F1DA1214}" type="datetimeFigureOut">
              <a:rPr lang="en-US" smtClean="0"/>
              <a:pPr/>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9A23A7-DA5C-4206-BD7B-7224F1DA1214}" type="datetimeFigureOut">
              <a:rPr lang="en-US" smtClean="0"/>
              <a:pPr/>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79A23A7-DA5C-4206-BD7B-7224F1DA1214}" type="datetimeFigureOut">
              <a:rPr lang="en-US" smtClean="0"/>
              <a:pPr/>
              <a:t>6/27/2013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FAD699-A982-4369-90F0-D83A003BCA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A23A7-DA5C-4206-BD7B-7224F1DA1214}" type="datetimeFigureOut">
              <a:rPr lang="en-US" smtClean="0"/>
              <a:pPr/>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79A23A7-DA5C-4206-BD7B-7224F1DA1214}" type="datetimeFigureOut">
              <a:rPr lang="en-US" smtClean="0"/>
              <a:pPr/>
              <a:t>6/27/2013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79A23A7-DA5C-4206-BD7B-7224F1DA1214}" type="datetimeFigureOut">
              <a:rPr lang="en-US" smtClean="0"/>
              <a:pPr/>
              <a:t>6/27/2013</a:t>
            </a:fld>
            <a:endParaRPr lang="en-US"/>
          </a:p>
        </p:txBody>
      </p:sp>
      <p:sp>
        <p:nvSpPr>
          <p:cNvPr id="8" name="Slide Number Placeholder 7"/>
          <p:cNvSpPr>
            <a:spLocks noGrp="1"/>
          </p:cNvSpPr>
          <p:nvPr>
            <p:ph type="sldNum" sz="quarter" idx="11"/>
          </p:nvPr>
        </p:nvSpPr>
        <p:spPr/>
        <p:txBody>
          <a:bodyPr/>
          <a:lstStyle/>
          <a:p>
            <a:fld id="{16FAD699-A982-4369-90F0-D83A003BCAB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A23A7-DA5C-4206-BD7B-7224F1DA1214}" type="datetimeFigureOut">
              <a:rPr lang="en-US" smtClean="0"/>
              <a:pPr/>
              <a:t>6/27/2013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79A23A7-DA5C-4206-BD7B-7224F1DA1214}" type="datetimeFigureOut">
              <a:rPr lang="en-US" smtClean="0"/>
              <a:pPr/>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16FAD699-A982-4369-90F0-D83A003BCA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79A23A7-DA5C-4206-BD7B-7224F1DA1214}" type="datetimeFigureOut">
              <a:rPr lang="en-US" smtClean="0"/>
              <a:pPr/>
              <a:t>6/27/2013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FAD699-A982-4369-90F0-D83A003BCAB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79A23A7-DA5C-4206-BD7B-7224F1DA1214}" type="datetimeFigureOut">
              <a:rPr lang="en-US" smtClean="0"/>
              <a:pPr/>
              <a:t>6/27/2013</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6FAD699-A982-4369-90F0-D83A003BCAB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5.xml"/><Relationship Id="rId10" Type="http://schemas.openxmlformats.org/officeDocument/2006/relationships/slide" Target="slide11.xml"/><Relationship Id="rId4" Type="http://schemas.openxmlformats.org/officeDocument/2006/relationships/slide" Target="slide4.xml"/><Relationship Id="rId9" Type="http://schemas.openxmlformats.org/officeDocument/2006/relationships/slide" Target="slide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Cat Dissection Project</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640080"/>
          </a:xfrm>
        </p:spPr>
        <p:txBody>
          <a:bodyPr>
            <a:normAutofit fontScale="90000"/>
          </a:bodyPr>
          <a:lstStyle/>
          <a:p>
            <a:r>
              <a:rPr lang="en-US" dirty="0" smtClean="0"/>
              <a:t>PowerPoint Content Rubric </a:t>
            </a:r>
            <a:endParaRPr lang="en-US" dirty="0"/>
          </a:p>
        </p:txBody>
      </p:sp>
      <p:graphicFrame>
        <p:nvGraphicFramePr>
          <p:cNvPr id="3" name="Table 2"/>
          <p:cNvGraphicFramePr>
            <a:graphicFrameLocks noGrp="1"/>
          </p:cNvGraphicFramePr>
          <p:nvPr/>
        </p:nvGraphicFramePr>
        <p:xfrm>
          <a:off x="533400" y="914398"/>
          <a:ext cx="8153400" cy="5562604"/>
        </p:xfrm>
        <a:graphic>
          <a:graphicData uri="http://schemas.openxmlformats.org/drawingml/2006/table">
            <a:tbl>
              <a:tblPr/>
              <a:tblGrid>
                <a:gridCol w="1630680"/>
                <a:gridCol w="1630680"/>
                <a:gridCol w="1630680"/>
                <a:gridCol w="1630680"/>
                <a:gridCol w="1630680"/>
              </a:tblGrid>
              <a:tr h="203856">
                <a:tc>
                  <a:txBody>
                    <a:bodyPr/>
                    <a:lstStyle/>
                    <a:p>
                      <a:pPr marL="0" marR="0">
                        <a:spcBef>
                          <a:spcPts val="0"/>
                        </a:spcBef>
                        <a:spcAft>
                          <a:spcPts val="0"/>
                        </a:spcAft>
                      </a:pPr>
                      <a:r>
                        <a:rPr lang="en-US" sz="900" b="1" dirty="0">
                          <a:solidFill>
                            <a:srgbClr val="000000"/>
                          </a:solidFill>
                          <a:latin typeface="Calibri"/>
                          <a:ea typeface="Times New Roman"/>
                          <a:cs typeface="Times New Roman"/>
                        </a:rPr>
                        <a:t>CATEGORY</a:t>
                      </a:r>
                      <a:endParaRPr lang="en-US" sz="900" dirty="0">
                        <a:latin typeface="Calibri"/>
                        <a:ea typeface="Calibri"/>
                        <a:cs typeface="Times New Roman"/>
                      </a:endParaRPr>
                    </a:p>
                  </a:txBody>
                  <a:tcPr marL="55671" marR="55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900" b="1">
                          <a:solidFill>
                            <a:srgbClr val="000000"/>
                          </a:solidFill>
                          <a:latin typeface="Calibri"/>
                          <a:ea typeface="Times New Roman"/>
                          <a:cs typeface="Times New Roman"/>
                        </a:rPr>
                        <a:t>20-18</a:t>
                      </a:r>
                      <a:endParaRPr lang="en-US" sz="900">
                        <a:latin typeface="Calibri"/>
                        <a:ea typeface="Calibri"/>
                        <a:cs typeface="Times New Roman"/>
                      </a:endParaRPr>
                    </a:p>
                  </a:txBody>
                  <a:tcPr marL="55671" marR="55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900" b="1">
                          <a:solidFill>
                            <a:srgbClr val="000000"/>
                          </a:solidFill>
                          <a:latin typeface="Calibri"/>
                          <a:ea typeface="Times New Roman"/>
                          <a:cs typeface="Times New Roman"/>
                        </a:rPr>
                        <a:t>17-16</a:t>
                      </a:r>
                      <a:endParaRPr lang="en-US" sz="900">
                        <a:latin typeface="Calibri"/>
                        <a:ea typeface="Calibri"/>
                        <a:cs typeface="Times New Roman"/>
                      </a:endParaRPr>
                    </a:p>
                  </a:txBody>
                  <a:tcPr marL="55671" marR="55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900" b="1">
                          <a:solidFill>
                            <a:srgbClr val="000000"/>
                          </a:solidFill>
                          <a:latin typeface="Calibri"/>
                          <a:ea typeface="Times New Roman"/>
                          <a:cs typeface="Times New Roman"/>
                        </a:rPr>
                        <a:t>15-14</a:t>
                      </a:r>
                      <a:endParaRPr lang="en-US" sz="900">
                        <a:latin typeface="Calibri"/>
                        <a:ea typeface="Calibri"/>
                        <a:cs typeface="Times New Roman"/>
                      </a:endParaRPr>
                    </a:p>
                  </a:txBody>
                  <a:tcPr marL="55671" marR="55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900" b="1">
                          <a:solidFill>
                            <a:srgbClr val="000000"/>
                          </a:solidFill>
                          <a:latin typeface="Calibri"/>
                          <a:ea typeface="Times New Roman"/>
                          <a:cs typeface="Times New Roman"/>
                        </a:rPr>
                        <a:t>13-0</a:t>
                      </a:r>
                      <a:endParaRPr lang="en-US" sz="900">
                        <a:latin typeface="Calibri"/>
                        <a:ea typeface="Calibri"/>
                        <a:cs typeface="Times New Roman"/>
                      </a:endParaRPr>
                    </a:p>
                  </a:txBody>
                  <a:tcPr marL="55671" marR="5567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r>
              <a:tr h="1084866">
                <a:tc>
                  <a:txBody>
                    <a:bodyPr/>
                    <a:lstStyle/>
                    <a:p>
                      <a:pPr marL="0" marR="0">
                        <a:spcBef>
                          <a:spcPts val="0"/>
                        </a:spcBef>
                        <a:spcAft>
                          <a:spcPts val="0"/>
                        </a:spcAft>
                      </a:pPr>
                      <a:r>
                        <a:rPr lang="en-US" sz="1100" b="1" dirty="0">
                          <a:solidFill>
                            <a:srgbClr val="92D050"/>
                          </a:solidFill>
                          <a:latin typeface="Calibri"/>
                          <a:ea typeface="Times New Roman"/>
                          <a:cs typeface="Times New Roman"/>
                        </a:rPr>
                        <a:t>Cat Muscles</a:t>
                      </a:r>
                      <a:endParaRPr lang="en-US" sz="1100" b="1" dirty="0">
                        <a:solidFill>
                          <a:srgbClr val="92D050"/>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All of the muscles are correctly and clearly labeled,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Most (90-99%) of the muscles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Many (89-75%) of the muscles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Fewer than 75% of the muscles are correctly and clearly labeled, and spelled incorrectly.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4866">
                <a:tc>
                  <a:txBody>
                    <a:bodyPr/>
                    <a:lstStyle/>
                    <a:p>
                      <a:pPr marL="0" marR="0">
                        <a:spcBef>
                          <a:spcPts val="0"/>
                        </a:spcBef>
                        <a:spcAft>
                          <a:spcPts val="0"/>
                        </a:spcAft>
                      </a:pPr>
                      <a:r>
                        <a:rPr lang="en-US" sz="1100" b="1" dirty="0">
                          <a:solidFill>
                            <a:srgbClr val="92D050"/>
                          </a:solidFill>
                          <a:latin typeface="Calibri"/>
                          <a:ea typeface="Times New Roman"/>
                          <a:cs typeface="Times New Roman"/>
                        </a:rPr>
                        <a:t>Cat Blood Vessels</a:t>
                      </a:r>
                      <a:endParaRPr lang="en-US" sz="1100" b="1" dirty="0">
                        <a:solidFill>
                          <a:srgbClr val="92D050"/>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All of the blood vessels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Most (90-99%) of the blood vessels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Many (89-75%) of the blood vessels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Fewer than 75% of the blood vessels are correctly and clearly labeled, and spelled incorrectly.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4866">
                <a:tc>
                  <a:txBody>
                    <a:bodyPr/>
                    <a:lstStyle/>
                    <a:p>
                      <a:pPr marL="0" marR="0">
                        <a:spcBef>
                          <a:spcPts val="0"/>
                        </a:spcBef>
                        <a:spcAft>
                          <a:spcPts val="0"/>
                        </a:spcAft>
                      </a:pPr>
                      <a:r>
                        <a:rPr lang="en-US" sz="1100" b="1" dirty="0">
                          <a:solidFill>
                            <a:srgbClr val="92D050"/>
                          </a:solidFill>
                          <a:latin typeface="Calibri"/>
                          <a:ea typeface="Times New Roman"/>
                          <a:cs typeface="Times New Roman"/>
                        </a:rPr>
                        <a:t>Cat Organs </a:t>
                      </a:r>
                      <a:endParaRPr lang="en-US" sz="1100" b="1" dirty="0">
                        <a:solidFill>
                          <a:srgbClr val="92D050"/>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All of the organs are correctly and clearly labeled, and spelled correctly.</a:t>
                      </a:r>
                      <a:endParaRPr lang="en-US" sz="1100" dirty="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Most (90-99%) of the organs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Many (89-75%) of the organs are correctly and clearly labeled, and spelled 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Fewer than 75% of the organs are correctly and clearly labeled, and spelled incorrectly.</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84866">
                <a:tc>
                  <a:txBody>
                    <a:bodyPr/>
                    <a:lstStyle/>
                    <a:p>
                      <a:pPr marL="0" marR="0">
                        <a:spcBef>
                          <a:spcPts val="0"/>
                        </a:spcBef>
                        <a:spcAft>
                          <a:spcPts val="0"/>
                        </a:spcAft>
                      </a:pPr>
                      <a:r>
                        <a:rPr lang="en-US" sz="1100" b="1" dirty="0">
                          <a:solidFill>
                            <a:srgbClr val="92D050"/>
                          </a:solidFill>
                          <a:latin typeface="Calibri"/>
                          <a:ea typeface="Times New Roman"/>
                          <a:cs typeface="Times New Roman"/>
                        </a:rPr>
                        <a:t>Cat Organ Description</a:t>
                      </a:r>
                      <a:endParaRPr lang="en-US" sz="1100" b="1" dirty="0">
                        <a:solidFill>
                          <a:srgbClr val="92D050"/>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All of the organs are accurately described in detail.</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All of the organs are accurately described, but some of the detail is lacking.</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 few organs are missing and/or not described accurately.  Some of the detail is lacking.</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Many organs are missing and/or not described accurately.  Most of the detail is missing.  </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9284">
                <a:tc>
                  <a:txBody>
                    <a:bodyPr/>
                    <a:lstStyle/>
                    <a:p>
                      <a:pPr marL="0" marR="0">
                        <a:spcBef>
                          <a:spcPts val="0"/>
                        </a:spcBef>
                        <a:spcAft>
                          <a:spcPts val="0"/>
                        </a:spcAft>
                      </a:pPr>
                      <a:r>
                        <a:rPr lang="en-US" sz="1100" b="1" dirty="0">
                          <a:solidFill>
                            <a:srgbClr val="92D050"/>
                          </a:solidFill>
                          <a:latin typeface="Calibri"/>
                          <a:ea typeface="Times New Roman"/>
                          <a:cs typeface="Times New Roman"/>
                        </a:rPr>
                        <a:t>Comparing humans and Cats</a:t>
                      </a:r>
                      <a:endParaRPr lang="en-US" sz="1100" b="1" dirty="0">
                        <a:solidFill>
                          <a:srgbClr val="92D050"/>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The comparison is accurate and detailed.  </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The comparison is accurate, but a few details are missing.</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The comparison has some mistakes and some of the details are missing</a:t>
                      </a:r>
                      <a:endParaRPr lang="en-US" sz="110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The comparison is mostly wrong and there is very little detail. </a:t>
                      </a:r>
                      <a:endParaRPr lang="en-US" sz="1100" dirty="0">
                        <a:solidFill>
                          <a:schemeClr val="tx1"/>
                        </a:solidFill>
                        <a:latin typeface="Calibri"/>
                        <a:ea typeface="Calibri"/>
                        <a:cs typeface="Times New Roman"/>
                      </a:endParaRPr>
                    </a:p>
                  </a:txBody>
                  <a:tcPr marL="55671" marR="556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Possible Project Points</a:t>
            </a:r>
            <a:endParaRPr lang="en-US" dirty="0"/>
          </a:p>
        </p:txBody>
      </p:sp>
      <p:sp>
        <p:nvSpPr>
          <p:cNvPr id="4" name="Content Placeholder 3"/>
          <p:cNvSpPr>
            <a:spLocks noGrp="1"/>
          </p:cNvSpPr>
          <p:nvPr>
            <p:ph idx="1"/>
          </p:nvPr>
        </p:nvSpPr>
        <p:spPr/>
        <p:txBody>
          <a:bodyPr/>
          <a:lstStyle/>
          <a:p>
            <a:r>
              <a:rPr lang="en-US" dirty="0" smtClean="0"/>
              <a:t>Participation: 35 points</a:t>
            </a:r>
          </a:p>
          <a:p>
            <a:r>
              <a:rPr lang="en-US" dirty="0" err="1" smtClean="0"/>
              <a:t>Powerpoint</a:t>
            </a:r>
            <a:r>
              <a:rPr lang="en-US" dirty="0" smtClean="0"/>
              <a:t> Presentation: 200 points</a:t>
            </a:r>
          </a:p>
          <a:p>
            <a:endParaRPr lang="en-US" dirty="0"/>
          </a:p>
          <a:p>
            <a:r>
              <a:rPr lang="en-US" dirty="0" smtClean="0"/>
              <a:t>Project Total: 235 points</a:t>
            </a: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strips(down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strips(downLeft)">
                                      <p:cBhvr>
                                        <p:cTn id="1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Table of Contents</a:t>
            </a:r>
            <a:endParaRPr lang="en-US" dirty="0"/>
          </a:p>
        </p:txBody>
      </p:sp>
      <p:sp>
        <p:nvSpPr>
          <p:cNvPr id="7" name="Content Placeholder 6"/>
          <p:cNvSpPr>
            <a:spLocks noGrp="1"/>
          </p:cNvSpPr>
          <p:nvPr>
            <p:ph idx="1"/>
          </p:nvPr>
        </p:nvSpPr>
        <p:spPr/>
        <p:txBody>
          <a:bodyPr>
            <a:normAutofit fontScale="92500" lnSpcReduction="20000"/>
          </a:bodyPr>
          <a:lstStyle/>
          <a:p>
            <a:r>
              <a:rPr lang="en-US" dirty="0" smtClean="0">
                <a:hlinkClick r:id="rId3" action="ppaction://hlinksldjump"/>
              </a:rPr>
              <a:t>Assignment </a:t>
            </a:r>
            <a:r>
              <a:rPr lang="en-US" dirty="0" smtClean="0">
                <a:hlinkClick r:id="rId3" action="ppaction://hlinksldjump"/>
              </a:rPr>
              <a:t>During Cat Dissection</a:t>
            </a:r>
            <a:endParaRPr lang="en-US" dirty="0" smtClean="0"/>
          </a:p>
          <a:p>
            <a:r>
              <a:rPr lang="en-US" dirty="0" smtClean="0">
                <a:hlinkClick r:id="rId4" action="ppaction://hlinksldjump"/>
              </a:rPr>
              <a:t>Assignment After Cat Dissection</a:t>
            </a:r>
            <a:endParaRPr lang="en-US" dirty="0" smtClean="0"/>
          </a:p>
          <a:p>
            <a:r>
              <a:rPr lang="en-US" dirty="0" smtClean="0">
                <a:hlinkClick r:id="rId5" action="ppaction://hlinksldjump"/>
              </a:rPr>
              <a:t>Comparing Humans to Cats</a:t>
            </a:r>
            <a:endParaRPr lang="en-US" dirty="0" smtClean="0"/>
          </a:p>
          <a:p>
            <a:r>
              <a:rPr lang="en-US" dirty="0" smtClean="0">
                <a:hlinkClick r:id="rId6" action="ppaction://hlinksldjump"/>
              </a:rPr>
              <a:t>Tests and Quizzes</a:t>
            </a:r>
            <a:endParaRPr lang="en-US" dirty="0" smtClean="0"/>
          </a:p>
          <a:p>
            <a:r>
              <a:rPr lang="en-US" dirty="0" smtClean="0">
                <a:hlinkClick r:id="rId6" action="ppaction://hlinksldjump"/>
              </a:rPr>
              <a:t>How Do You Turn in Your Project?</a:t>
            </a:r>
            <a:endParaRPr lang="en-US" dirty="0" smtClean="0"/>
          </a:p>
          <a:p>
            <a:r>
              <a:rPr lang="en-US" dirty="0" smtClean="0">
                <a:hlinkClick r:id="rId7" action="ppaction://hlinksldjump"/>
              </a:rPr>
              <a:t>Timeline</a:t>
            </a:r>
            <a:endParaRPr lang="en-US" dirty="0" smtClean="0"/>
          </a:p>
          <a:p>
            <a:r>
              <a:rPr lang="en-US" dirty="0" smtClean="0">
                <a:hlinkClick r:id="rId6" action="ppaction://hlinksldjump"/>
              </a:rPr>
              <a:t>Portions to be Graded</a:t>
            </a:r>
            <a:endParaRPr lang="en-US" dirty="0" smtClean="0"/>
          </a:p>
          <a:p>
            <a:r>
              <a:rPr lang="en-US" dirty="0" smtClean="0">
                <a:hlinkClick r:id="rId8" action="ppaction://hlinksldjump"/>
              </a:rPr>
              <a:t>PowerPoint Design Rubric</a:t>
            </a:r>
            <a:endParaRPr lang="en-US" dirty="0" smtClean="0"/>
          </a:p>
          <a:p>
            <a:r>
              <a:rPr lang="en-US" dirty="0" smtClean="0">
                <a:hlinkClick r:id="rId9" action="ppaction://hlinksldjump"/>
              </a:rPr>
              <a:t>PowerPoint Content Rubric</a:t>
            </a:r>
            <a:endParaRPr lang="en-US" dirty="0" smtClean="0"/>
          </a:p>
          <a:p>
            <a:r>
              <a:rPr lang="en-US" dirty="0" smtClean="0">
                <a:hlinkClick r:id="rId10" action="ppaction://hlinksldjump"/>
              </a:rPr>
              <a:t>Possible Project Points</a:t>
            </a:r>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Assignment During Cat Dissection</a:t>
            </a:r>
            <a:endParaRPr lang="en-US" sz="4000" dirty="0"/>
          </a:p>
        </p:txBody>
      </p:sp>
      <p:sp>
        <p:nvSpPr>
          <p:cNvPr id="3" name="Content Placeholder 2"/>
          <p:cNvSpPr>
            <a:spLocks noGrp="1"/>
          </p:cNvSpPr>
          <p:nvPr>
            <p:ph idx="1"/>
          </p:nvPr>
        </p:nvSpPr>
        <p:spPr/>
        <p:txBody>
          <a:bodyPr>
            <a:normAutofit fontScale="92500" lnSpcReduction="20000"/>
          </a:bodyPr>
          <a:lstStyle/>
          <a:p>
            <a:pPr lvl="0"/>
            <a:r>
              <a:rPr lang="en-US" dirty="0" smtClean="0"/>
              <a:t>You and your lab partners will completely dissect your cat so that all the assigned muscles, blood vessels and major organs are identifiable.</a:t>
            </a:r>
          </a:p>
          <a:p>
            <a:pPr lvl="0"/>
            <a:r>
              <a:rPr lang="en-US" dirty="0" smtClean="0"/>
              <a:t>Your lab group will find and memorize all the assigned muscles, blood vessels, and organs within your cat.</a:t>
            </a:r>
          </a:p>
          <a:p>
            <a:pPr lvl="0"/>
            <a:r>
              <a:rPr lang="en-US" dirty="0" smtClean="0"/>
              <a:t>During dissection your lab group will take digital pictures of all of the assigned muscles, blood vessels and organs.</a:t>
            </a:r>
          </a:p>
          <a:p>
            <a:pPr lvl="1"/>
            <a:r>
              <a:rPr lang="en-US" dirty="0" smtClean="0"/>
              <a:t>A piece of paper with your cat’s name on it must be present in each photo.</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Assignment After Cat Dissection</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Your lab group will create a PowerPoint presentation that shows every stage of your dissection of the cat using the photos taken during dissection.  </a:t>
            </a:r>
          </a:p>
          <a:p>
            <a:pPr lvl="0"/>
            <a:r>
              <a:rPr lang="en-US" dirty="0" smtClean="0"/>
              <a:t>The photos need to be clearly labeled so that each assigned muscle, blood vessel and major organ of the cat is correctly identified.  </a:t>
            </a:r>
          </a:p>
          <a:p>
            <a:pPr lvl="0"/>
            <a:r>
              <a:rPr lang="en-US" dirty="0" smtClean="0"/>
              <a:t>Your lab group will write a paragraph for each major organ explaining its function.  If the function of an organ is different in the cat compared to the human, you must explain the difference.  Link each organ to its description.</a:t>
            </a:r>
          </a:p>
          <a:p>
            <a:pPr lvl="0">
              <a:buNone/>
            </a:pPr>
            <a:endParaRPr lang="en-US" dirty="0" smtClean="0"/>
          </a:p>
          <a:p>
            <a:pPr lvl="0"/>
            <a:endParaRPr lang="en-US"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Humans to Cats</a:t>
            </a:r>
            <a:endParaRPr lang="en-US" dirty="0"/>
          </a:p>
        </p:txBody>
      </p:sp>
      <p:sp>
        <p:nvSpPr>
          <p:cNvPr id="3" name="Content Placeholder 2"/>
          <p:cNvSpPr>
            <a:spLocks noGrp="1"/>
          </p:cNvSpPr>
          <p:nvPr>
            <p:ph idx="1"/>
          </p:nvPr>
        </p:nvSpPr>
        <p:spPr/>
        <p:txBody>
          <a:bodyPr>
            <a:normAutofit/>
          </a:bodyPr>
          <a:lstStyle/>
          <a:p>
            <a:r>
              <a:rPr lang="en-US" dirty="0" smtClean="0"/>
              <a:t>You are to include at least two slides answering the following question in detail:</a:t>
            </a:r>
          </a:p>
          <a:p>
            <a:pPr marL="704088" lvl="2" indent="-384048">
              <a:buSzPct val="80000"/>
              <a:buFont typeface="Wingdings 2"/>
              <a:buChar char=""/>
            </a:pPr>
            <a:r>
              <a:rPr lang="en-US" dirty="0" smtClean="0">
                <a:solidFill>
                  <a:srgbClr val="92D050"/>
                </a:solidFill>
              </a:rPr>
              <a:t>What are some similarities and differences between human anatomy and cat anatomy?  (You must list at least 5.)</a:t>
            </a:r>
            <a:endParaRPr lang="en-US" dirty="0" smtClean="0"/>
          </a:p>
          <a:p>
            <a:r>
              <a:rPr lang="en-US" dirty="0" smtClean="0"/>
              <a:t>Make sure you include examples of organs, muscles and blood vessels</a:t>
            </a:r>
          </a:p>
          <a:p>
            <a:pPr lvl="1">
              <a:buNone/>
            </a:pPr>
            <a:endParaRPr lang="en-US" dirty="0" smtClean="0">
              <a:solidFill>
                <a:srgbClr val="92D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noAutofit/>
          </a:bodyPr>
          <a:lstStyle/>
          <a:p>
            <a:r>
              <a:rPr lang="en-US" sz="2400" dirty="0" smtClean="0"/>
              <a:t>Skin </a:t>
            </a:r>
            <a:r>
              <a:rPr lang="en-US" sz="2400" dirty="0" smtClean="0"/>
              <a:t>the cat.</a:t>
            </a:r>
          </a:p>
          <a:p>
            <a:r>
              <a:rPr lang="en-US" sz="2400" dirty="0" smtClean="0"/>
              <a:t>Find</a:t>
            </a:r>
            <a:r>
              <a:rPr lang="en-US" sz="2400" dirty="0" smtClean="0"/>
              <a:t>, label and take pictures of the hind limb muscles.  Must pass quiz before moving on to the next group of muscles.</a:t>
            </a:r>
          </a:p>
          <a:p>
            <a:r>
              <a:rPr lang="en-US" sz="2400" dirty="0" smtClean="0"/>
              <a:t>Find</a:t>
            </a:r>
            <a:r>
              <a:rPr lang="en-US" sz="2400" dirty="0" smtClean="0"/>
              <a:t>, label and take pictures of the ventral thoracic and neck muscles. </a:t>
            </a:r>
            <a:endParaRPr lang="en-US" sz="2400" dirty="0" smtClean="0"/>
          </a:p>
          <a:p>
            <a:r>
              <a:rPr lang="en-US" sz="2400" dirty="0" smtClean="0"/>
              <a:t>Find</a:t>
            </a:r>
            <a:r>
              <a:rPr lang="en-US" sz="2400" dirty="0" smtClean="0"/>
              <a:t>, label and take pictures of the dorsal thoracic and neck muscles.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sp>
        <p:nvSpPr>
          <p:cNvPr id="3" name="Content Placeholder 2"/>
          <p:cNvSpPr>
            <a:spLocks noGrp="1"/>
          </p:cNvSpPr>
          <p:nvPr>
            <p:ph idx="1"/>
          </p:nvPr>
        </p:nvSpPr>
        <p:spPr/>
        <p:txBody>
          <a:bodyPr>
            <a:normAutofit fontScale="92500" lnSpcReduction="20000"/>
          </a:bodyPr>
          <a:lstStyle/>
          <a:p>
            <a:r>
              <a:rPr lang="en-US" sz="3200" dirty="0" smtClean="0"/>
              <a:t>Find</a:t>
            </a:r>
            <a:r>
              <a:rPr lang="en-US" sz="3200" dirty="0" smtClean="0"/>
              <a:t>, label and take pictures of the forelimb muscles. </a:t>
            </a:r>
            <a:endParaRPr lang="en-US" sz="3200" dirty="0" smtClean="0"/>
          </a:p>
          <a:p>
            <a:r>
              <a:rPr lang="en-US" sz="3200" dirty="0" smtClean="0"/>
              <a:t>Cut </a:t>
            </a:r>
            <a:r>
              <a:rPr lang="en-US" sz="3200" dirty="0" smtClean="0"/>
              <a:t>open the thoracic and abdominal cavities of the cat.  Label and take pictures of the major organs of the cat. </a:t>
            </a:r>
            <a:endParaRPr lang="en-US" sz="3200" dirty="0" smtClean="0"/>
          </a:p>
          <a:p>
            <a:r>
              <a:rPr lang="en-US" sz="3200" dirty="0" smtClean="0"/>
              <a:t>Find</a:t>
            </a:r>
            <a:r>
              <a:rPr lang="en-US" sz="3200" dirty="0" smtClean="0"/>
              <a:t>, label and take pictures of the major blood vessels of the cat.</a:t>
            </a:r>
          </a:p>
          <a:p>
            <a:r>
              <a:rPr lang="en-US" sz="3200" dirty="0" smtClean="0"/>
              <a:t>Create </a:t>
            </a:r>
            <a:r>
              <a:rPr lang="en-US" sz="3200" dirty="0" smtClean="0"/>
              <a:t>a PowerPoint presentation at the computer lab</a:t>
            </a:r>
          </a:p>
          <a:p>
            <a:r>
              <a:rPr lang="en-US" sz="3200" dirty="0" smtClean="0"/>
              <a:t>Present </a:t>
            </a:r>
            <a:r>
              <a:rPr lang="en-US" sz="3200" dirty="0" smtClean="0"/>
              <a:t>and turn in projects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Total Grade for the Cat Dissection Will Constitute: </a:t>
            </a:r>
            <a:endParaRPr lang="en-US" dirty="0"/>
          </a:p>
        </p:txBody>
      </p:sp>
      <p:sp>
        <p:nvSpPr>
          <p:cNvPr id="3" name="Content Placeholder 2"/>
          <p:cNvSpPr>
            <a:spLocks noGrp="1"/>
          </p:cNvSpPr>
          <p:nvPr>
            <p:ph idx="1"/>
          </p:nvPr>
        </p:nvSpPr>
        <p:spPr/>
        <p:txBody>
          <a:bodyPr>
            <a:normAutofit/>
          </a:bodyPr>
          <a:lstStyle/>
          <a:p>
            <a:r>
              <a:rPr lang="en-US" dirty="0" smtClean="0"/>
              <a:t>Participating in the cat dissection</a:t>
            </a:r>
          </a:p>
          <a:p>
            <a:pPr lvl="1"/>
            <a:r>
              <a:rPr lang="en-US" dirty="0" smtClean="0"/>
              <a:t>Each day you will awarded </a:t>
            </a:r>
            <a:r>
              <a:rPr lang="en-US" dirty="0" smtClean="0"/>
              <a:t>5 points for </a:t>
            </a:r>
            <a:r>
              <a:rPr lang="en-US" dirty="0" smtClean="0"/>
              <a:t>participation </a:t>
            </a:r>
            <a:endParaRPr lang="en-US" dirty="0" smtClean="0"/>
          </a:p>
          <a:p>
            <a:pPr lvl="1"/>
            <a:r>
              <a:rPr lang="en-US" dirty="0" smtClean="0"/>
              <a:t>You will have 7 days to dissect the cat</a:t>
            </a:r>
            <a:endParaRPr lang="en-US" dirty="0" smtClean="0"/>
          </a:p>
          <a:p>
            <a:r>
              <a:rPr lang="en-US" dirty="0" smtClean="0"/>
              <a:t>A </a:t>
            </a:r>
            <a:r>
              <a:rPr lang="en-US" dirty="0" smtClean="0"/>
              <a:t>completed PowerPoint </a:t>
            </a:r>
            <a:r>
              <a:rPr lang="en-US" dirty="0" smtClean="0"/>
              <a:t>presentation</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320"/>
            <a:ext cx="7470648" cy="563880"/>
          </a:xfrm>
        </p:spPr>
        <p:txBody>
          <a:bodyPr>
            <a:normAutofit fontScale="90000"/>
          </a:bodyPr>
          <a:lstStyle/>
          <a:p>
            <a:r>
              <a:rPr lang="en-US" dirty="0" smtClean="0"/>
              <a:t>PowerPoint Design Rubric</a:t>
            </a:r>
            <a:endParaRPr lang="en-US" dirty="0"/>
          </a:p>
        </p:txBody>
      </p:sp>
      <p:graphicFrame>
        <p:nvGraphicFramePr>
          <p:cNvPr id="5" name="Table 4"/>
          <p:cNvGraphicFramePr>
            <a:graphicFrameLocks noGrp="1"/>
          </p:cNvGraphicFramePr>
          <p:nvPr/>
        </p:nvGraphicFramePr>
        <p:xfrm>
          <a:off x="457200" y="838200"/>
          <a:ext cx="8001000" cy="5779708"/>
        </p:xfrm>
        <a:graphic>
          <a:graphicData uri="http://schemas.openxmlformats.org/drawingml/2006/table">
            <a:tbl>
              <a:tblPr/>
              <a:tblGrid>
                <a:gridCol w="1600200"/>
                <a:gridCol w="1600200"/>
                <a:gridCol w="1600200"/>
                <a:gridCol w="1600200"/>
                <a:gridCol w="1600200"/>
              </a:tblGrid>
              <a:tr h="144258">
                <a:tc>
                  <a:txBody>
                    <a:bodyPr/>
                    <a:lstStyle/>
                    <a:p>
                      <a:pPr marL="0" marR="0">
                        <a:spcBef>
                          <a:spcPts val="0"/>
                        </a:spcBef>
                        <a:spcAft>
                          <a:spcPts val="0"/>
                        </a:spcAft>
                      </a:pPr>
                      <a:r>
                        <a:rPr lang="en-US" sz="1100" dirty="0">
                          <a:solidFill>
                            <a:srgbClr val="000000"/>
                          </a:solidFill>
                          <a:latin typeface="Calibri"/>
                          <a:ea typeface="Times New Roman"/>
                          <a:cs typeface="Times New Roman"/>
                        </a:rPr>
                        <a:t>CATEGORY</a:t>
                      </a:r>
                      <a:endParaRPr lang="en-US" sz="1100" dirty="0">
                        <a:latin typeface="Calibri"/>
                        <a:ea typeface="Calibri"/>
                        <a:cs typeface="Times New Roman"/>
                      </a:endParaRPr>
                    </a:p>
                  </a:txBody>
                  <a:tcPr marL="37942" marR="3794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1100" dirty="0">
                          <a:solidFill>
                            <a:srgbClr val="000000"/>
                          </a:solidFill>
                          <a:latin typeface="Calibri"/>
                          <a:ea typeface="Times New Roman"/>
                          <a:cs typeface="Times New Roman"/>
                        </a:rPr>
                        <a:t>4</a:t>
                      </a:r>
                      <a:endParaRPr lang="en-US" sz="1100" dirty="0">
                        <a:latin typeface="Calibri"/>
                        <a:ea typeface="Calibri"/>
                        <a:cs typeface="Times New Roman"/>
                      </a:endParaRPr>
                    </a:p>
                  </a:txBody>
                  <a:tcPr marL="37942" marR="3794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1100">
                          <a:solidFill>
                            <a:srgbClr val="000000"/>
                          </a:solidFill>
                          <a:latin typeface="Calibri"/>
                          <a:ea typeface="Times New Roman"/>
                          <a:cs typeface="Times New Roman"/>
                        </a:rPr>
                        <a:t>3</a:t>
                      </a:r>
                      <a:endParaRPr lang="en-US" sz="1100">
                        <a:latin typeface="Calibri"/>
                        <a:ea typeface="Calibri"/>
                        <a:cs typeface="Times New Roman"/>
                      </a:endParaRPr>
                    </a:p>
                  </a:txBody>
                  <a:tcPr marL="37942" marR="3794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1100" dirty="0">
                          <a:solidFill>
                            <a:srgbClr val="000000"/>
                          </a:solidFill>
                          <a:latin typeface="Calibri"/>
                          <a:ea typeface="Times New Roman"/>
                          <a:cs typeface="Times New Roman"/>
                        </a:rPr>
                        <a:t>2</a:t>
                      </a:r>
                      <a:endParaRPr lang="en-US" sz="1100" dirty="0">
                        <a:latin typeface="Calibri"/>
                        <a:ea typeface="Calibri"/>
                        <a:cs typeface="Times New Roman"/>
                      </a:endParaRPr>
                    </a:p>
                  </a:txBody>
                  <a:tcPr marL="37942" marR="3794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c>
                  <a:txBody>
                    <a:bodyPr/>
                    <a:lstStyle/>
                    <a:p>
                      <a:pPr marL="0" marR="0">
                        <a:spcBef>
                          <a:spcPts val="0"/>
                        </a:spcBef>
                        <a:spcAft>
                          <a:spcPts val="0"/>
                        </a:spcAft>
                      </a:pPr>
                      <a:r>
                        <a:rPr lang="en-US" sz="1100" dirty="0">
                          <a:solidFill>
                            <a:srgbClr val="000000"/>
                          </a:solidFill>
                          <a:latin typeface="Calibri"/>
                          <a:ea typeface="Times New Roman"/>
                          <a:cs typeface="Times New Roman"/>
                        </a:rPr>
                        <a:t>1</a:t>
                      </a:r>
                      <a:endParaRPr lang="en-US" sz="1100" dirty="0">
                        <a:latin typeface="Calibri"/>
                        <a:ea typeface="Calibri"/>
                        <a:cs typeface="Times New Roman"/>
                      </a:endParaRPr>
                    </a:p>
                  </a:txBody>
                  <a:tcPr marL="37942" marR="3794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7"/>
                    </a:solidFill>
                  </a:tcPr>
                </a:tc>
              </a:tr>
              <a:tr h="721292">
                <a:tc>
                  <a:txBody>
                    <a:bodyPr/>
                    <a:lstStyle/>
                    <a:p>
                      <a:pPr marL="0" marR="0">
                        <a:spcBef>
                          <a:spcPts val="0"/>
                        </a:spcBef>
                        <a:spcAft>
                          <a:spcPts val="0"/>
                        </a:spcAft>
                      </a:pPr>
                      <a:r>
                        <a:rPr lang="en-US" sz="1100" b="1" dirty="0">
                          <a:solidFill>
                            <a:srgbClr val="92D050"/>
                          </a:solidFill>
                          <a:latin typeface="Calibri"/>
                          <a:ea typeface="Times New Roman"/>
                          <a:cs typeface="Times New Roman"/>
                        </a:rPr>
                        <a:t>Buttons and Links Work Correctly</a:t>
                      </a:r>
                      <a:endParaRPr lang="en-US" sz="1100" b="1" dirty="0">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All buttons and links work correctly.</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Most (99-90%) buttons and links work correctly</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Many (89-75%) of the buttons and links work correctly.</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Fewer than 75% of the buttons work correctly.</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8631">
                <a:tc>
                  <a:txBody>
                    <a:bodyPr/>
                    <a:lstStyle/>
                    <a:p>
                      <a:pPr marL="0" marR="0">
                        <a:spcBef>
                          <a:spcPts val="0"/>
                        </a:spcBef>
                        <a:spcAft>
                          <a:spcPts val="0"/>
                        </a:spcAft>
                      </a:pPr>
                      <a:r>
                        <a:rPr lang="en-US" sz="1100" b="1">
                          <a:solidFill>
                            <a:srgbClr val="92D050"/>
                          </a:solidFill>
                          <a:latin typeface="Calibri"/>
                          <a:ea typeface="Times New Roman"/>
                          <a:cs typeface="Times New Roman"/>
                        </a:rPr>
                        <a:t>Background</a:t>
                      </a:r>
                      <a:endParaRPr lang="en-US" sz="1100" b="1">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Background does not detract from text or other graphics. Choice of background is consistent from card to card.</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Background does not detract from text or other graphics. Choice of background is fairly consistent from card to card.</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Background does not detract from text or other graphics.</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Background makes it difficult to see text or competes with other graphics on the page.</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2526">
                <a:tc>
                  <a:txBody>
                    <a:bodyPr/>
                    <a:lstStyle/>
                    <a:p>
                      <a:pPr marL="0" marR="0">
                        <a:spcBef>
                          <a:spcPts val="0"/>
                        </a:spcBef>
                        <a:spcAft>
                          <a:spcPts val="0"/>
                        </a:spcAft>
                      </a:pPr>
                      <a:r>
                        <a:rPr lang="en-US" sz="1100" b="1" dirty="0">
                          <a:solidFill>
                            <a:srgbClr val="92D050"/>
                          </a:solidFill>
                          <a:latin typeface="Calibri"/>
                          <a:ea typeface="Times New Roman"/>
                          <a:cs typeface="Times New Roman"/>
                        </a:rPr>
                        <a:t>Originality</a:t>
                      </a:r>
                      <a:endParaRPr lang="en-US" sz="1100" b="1" dirty="0">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Presentation shows considerable originality and inventiveness. The content and ideas are presented in a unique and interesting way.</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Presentation shows some originality and inventiveness. The content and ideas are presented in an interesting way.</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Presentation shows an attempt at originality and inventiveness on 1-2 cards.</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Presentation is a rehash of other people's ideas and/or graphics and shows very little attempt at original thought.</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88631">
                <a:tc>
                  <a:txBody>
                    <a:bodyPr/>
                    <a:lstStyle/>
                    <a:p>
                      <a:pPr marL="0" marR="0">
                        <a:spcBef>
                          <a:spcPts val="0"/>
                        </a:spcBef>
                        <a:spcAft>
                          <a:spcPts val="0"/>
                        </a:spcAft>
                      </a:pPr>
                      <a:r>
                        <a:rPr lang="en-US" sz="1100" b="1">
                          <a:solidFill>
                            <a:srgbClr val="92D050"/>
                          </a:solidFill>
                          <a:latin typeface="Calibri"/>
                          <a:ea typeface="Times New Roman"/>
                          <a:cs typeface="Times New Roman"/>
                        </a:rPr>
                        <a:t>Text - Font Choice &amp; Formatting</a:t>
                      </a:r>
                      <a:endParaRPr lang="en-US" sz="1100" b="1">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Font formats have been carefully planned to enhance readability and content.</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Font formats have been carefully planned to enhance readability.</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Font formatting has been carefully planned to complement the content. It may be a little hard to read.</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Font formatting makes it very difficult to read the material.</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5579">
                <a:tc>
                  <a:txBody>
                    <a:bodyPr/>
                    <a:lstStyle/>
                    <a:p>
                      <a:pPr marL="0" marR="0">
                        <a:spcBef>
                          <a:spcPts val="0"/>
                        </a:spcBef>
                        <a:spcAft>
                          <a:spcPts val="0"/>
                        </a:spcAft>
                      </a:pPr>
                      <a:r>
                        <a:rPr lang="en-US" sz="1100" b="1">
                          <a:solidFill>
                            <a:srgbClr val="92D050"/>
                          </a:solidFill>
                          <a:latin typeface="Calibri"/>
                          <a:ea typeface="Times New Roman"/>
                          <a:cs typeface="Times New Roman"/>
                        </a:rPr>
                        <a:t>Sequencing of Information</a:t>
                      </a:r>
                      <a:endParaRPr lang="en-US" sz="1100" b="1">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Information is organized in a clear, logical way. It is easy to anticipate the type of material that might be on the next card.</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Most information is organized in a clear, logical way. One card or item of information seems out of place.</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Some information is logically sequenced. An occasional card or item of information seems out of place.</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There is no clear plan for the organization of information.</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1683">
                <a:tc>
                  <a:txBody>
                    <a:bodyPr/>
                    <a:lstStyle/>
                    <a:p>
                      <a:pPr marL="0" marR="0">
                        <a:spcBef>
                          <a:spcPts val="0"/>
                        </a:spcBef>
                        <a:spcAft>
                          <a:spcPts val="0"/>
                        </a:spcAft>
                      </a:pPr>
                      <a:r>
                        <a:rPr lang="en-US" sz="1100" b="1" dirty="0">
                          <a:solidFill>
                            <a:srgbClr val="92D050"/>
                          </a:solidFill>
                          <a:latin typeface="Calibri"/>
                          <a:ea typeface="Times New Roman"/>
                          <a:cs typeface="Times New Roman"/>
                        </a:rPr>
                        <a:t>Digital Camera Use</a:t>
                      </a:r>
                      <a:endParaRPr lang="en-US" sz="1100" b="1" dirty="0">
                        <a:solidFill>
                          <a:srgbClr val="92D050"/>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Picture is of high quality. The main subject is in focus and  centered</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solidFill>
                            <a:schemeClr val="tx1"/>
                          </a:solidFill>
                          <a:latin typeface="Calibri"/>
                          <a:ea typeface="Times New Roman"/>
                          <a:cs typeface="Times New Roman"/>
                        </a:rPr>
                        <a:t>Picture is of good quality. The main subject is not quite in focus, but is it is clear what the picture is about.</a:t>
                      </a:r>
                      <a:endParaRPr lang="en-US" sz="110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The pictures are of marginal quality. The subject is in focus but it is not clear what the picture is about.</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solidFill>
                            <a:schemeClr val="tx1"/>
                          </a:solidFill>
                          <a:latin typeface="Calibri"/>
                          <a:ea typeface="Times New Roman"/>
                          <a:cs typeface="Times New Roman"/>
                        </a:rPr>
                        <a:t>No picture taken OR picture of poor quality.</a:t>
                      </a:r>
                      <a:endParaRPr lang="en-US" sz="1100" dirty="0">
                        <a:solidFill>
                          <a:schemeClr val="tx1"/>
                        </a:solidFill>
                        <a:latin typeface="Calibri"/>
                        <a:ea typeface="Calibri"/>
                        <a:cs typeface="Times New Roman"/>
                      </a:endParaRPr>
                    </a:p>
                  </a:txBody>
                  <a:tcPr marL="37942" marR="379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1495</TotalTime>
  <Words>1193</Words>
  <Application>Microsoft Office PowerPoint</Application>
  <PresentationFormat>On-screen Show (4:3)</PresentationFormat>
  <Paragraphs>128</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Technic</vt:lpstr>
      <vt:lpstr>Cat Dissection Project</vt:lpstr>
      <vt:lpstr>Table of Contents</vt:lpstr>
      <vt:lpstr>Assignment During Cat Dissection</vt:lpstr>
      <vt:lpstr>Assignment After Cat Dissection</vt:lpstr>
      <vt:lpstr>Comparing Humans to Cats</vt:lpstr>
      <vt:lpstr>Timeline</vt:lpstr>
      <vt:lpstr>Timeline</vt:lpstr>
      <vt:lpstr>Your Total Grade for the Cat Dissection Will Constitute: </vt:lpstr>
      <vt:lpstr>PowerPoint Design Rubric</vt:lpstr>
      <vt:lpstr>PowerPoint Content Rubric </vt:lpstr>
      <vt:lpstr>Possible Project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 Dissection Project</dc:title>
  <dc:creator>Danny</dc:creator>
  <cp:lastModifiedBy>Adam Goosby</cp:lastModifiedBy>
  <cp:revision>36</cp:revision>
  <dcterms:created xsi:type="dcterms:W3CDTF">2009-04-20T04:53:12Z</dcterms:created>
  <dcterms:modified xsi:type="dcterms:W3CDTF">2013-06-28T01:34:12Z</dcterms:modified>
</cp:coreProperties>
</file>